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731000" cy="9863125"/>
  <p:embeddedFontLst>
    <p:embeddedFont>
      <p:font typeface="Garamond"/>
      <p:regular r:id="rId18"/>
      <p:bold r:id="rId19"/>
      <p:italic r:id="rId20"/>
      <p:boldItalic r:id="rId21"/>
    </p:embeddedFont>
    <p:embeddedFont>
      <p:font typeface="Century Schoolbook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C2FA99-22DA-4840-BAED-CD6FCC32EDAA}">
  <a:tblStyle styleId="{D2C2FA99-22DA-4840-BAED-CD6FCC32ED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57C060E-7350-42FB-A7BF-3D7B7140C03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F8004E1-2DD5-4273-A6D0-5B67706C81B0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  <a:tblStyle styleId="{D1FC922C-F111-42E7-AFAA-7FA12865F0F0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C8DDAC28-3BFD-438E-BE58-24C575B75269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5A29F5C9-29C3-431B-81AE-1FAEB7A4C1D7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22" Type="http://schemas.openxmlformats.org/officeDocument/2006/relationships/font" Target="fonts/CenturySchoolbook-regular.fntdata"/><Relationship Id="rId21" Type="http://schemas.openxmlformats.org/officeDocument/2006/relationships/font" Target="fonts/Garamond-boldItalic.fntdata"/><Relationship Id="rId24" Type="http://schemas.openxmlformats.org/officeDocument/2006/relationships/font" Target="fonts/CenturySchoolbook-italic.fntdata"/><Relationship Id="rId23" Type="http://schemas.openxmlformats.org/officeDocument/2006/relationships/font" Target="fonts/CenturySchoolboo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CenturySchoolbook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Garamond-bold.fntdata"/><Relationship Id="rId18" Type="http://schemas.openxmlformats.org/officeDocument/2006/relationships/font" Target="fonts/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1587" y="0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1700" y="739775"/>
            <a:ext cx="4929187" cy="3697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67837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300" lIns="90600" spcFirstLastPara="1" rIns="90600" wrap="square" tIns="45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1587" y="9367837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300" lIns="90600" spcFirstLastPara="1" rIns="90600" wrap="square" tIns="45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/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88"/>
              <a:buNone/>
              <a:defRPr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/>
            </a:lvl7pPr>
            <a:lvl8pPr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688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1939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hyperlink" Target="mailto:secundaria@obispoperello.net" TargetMode="External"/><Relationship Id="rId5" Type="http://schemas.openxmlformats.org/officeDocument/2006/relationships/hyperlink" Target="mailto:secretaria@obispoperello.net" TargetMode="External"/><Relationship Id="rId6" Type="http://schemas.openxmlformats.org/officeDocument/2006/relationships/hyperlink" Target="mailto:orientacion@obispoperello.net" TargetMode="External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.xml"/><Relationship Id="rId10" Type="http://schemas.openxmlformats.org/officeDocument/2006/relationships/slide" Target="/ppt/slides/slide8.xml"/><Relationship Id="rId13" Type="http://schemas.openxmlformats.org/officeDocument/2006/relationships/slide" Target="/ppt/slides/slide9.xml"/><Relationship Id="rId12" Type="http://schemas.openxmlformats.org/officeDocument/2006/relationships/slide" Target="/ppt/slides/slide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slide" Target="/ppt/slides/slide8.xml"/><Relationship Id="rId15" Type="http://schemas.openxmlformats.org/officeDocument/2006/relationships/image" Target="../media/image3.jpg"/><Relationship Id="rId14" Type="http://schemas.openxmlformats.org/officeDocument/2006/relationships/image" Target="../media/image5.jpg"/><Relationship Id="rId17" Type="http://schemas.openxmlformats.org/officeDocument/2006/relationships/image" Target="../media/image7.jpg"/><Relationship Id="rId16" Type="http://schemas.openxmlformats.org/officeDocument/2006/relationships/image" Target="../media/image6.jpg"/><Relationship Id="rId5" Type="http://schemas.openxmlformats.org/officeDocument/2006/relationships/slide" Target="/ppt/slides/slide4.xml"/><Relationship Id="rId6" Type="http://schemas.openxmlformats.org/officeDocument/2006/relationships/slide" Target="/ppt/slides/slide6.xml"/><Relationship Id="rId18" Type="http://schemas.openxmlformats.org/officeDocument/2006/relationships/image" Target="../media/image4.png"/><Relationship Id="rId7" Type="http://schemas.openxmlformats.org/officeDocument/2006/relationships/slide" Target="/ppt/slides/slide6.xml"/><Relationship Id="rId8" Type="http://schemas.openxmlformats.org/officeDocument/2006/relationships/slide" Target="/ppt/slides/slide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slide" Target="/ppt/slides/slide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slide" Target="/ppt/slides/slide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slide" Target="/ppt/slides/slide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slide" Target="/ppt/slides/slide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slide" Target="/ppt/slides/slide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slide" Target="/ppt/slides/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900112" y="3860800"/>
            <a:ext cx="7772400" cy="936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Garamond"/>
              <a:buNone/>
            </a:pPr>
            <a:r>
              <a:rPr b="1" i="0" lang="es-ES" sz="4000" u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La matrícula de 4º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descr="C:\Users\Ramón\Desktop\Obispo Perelló\perello 26-2-08\Curvas de Arriba 2.jpg" id="30" name="Google Shape;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1163862" y="2783775"/>
            <a:ext cx="7508653" cy="8603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8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Garamond"/>
              </a:rPr>
              <a:t>Organización Académica 4º ESO</a:t>
            </a:r>
          </a:p>
        </p:txBody>
      </p:sp>
      <p:sp>
        <p:nvSpPr>
          <p:cNvPr id="32" name="Google Shape;32;p4"/>
          <p:cNvSpPr txBox="1"/>
          <p:nvPr/>
        </p:nvSpPr>
        <p:spPr>
          <a:xfrm>
            <a:off x="3251200" y="5373687"/>
            <a:ext cx="306705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1" i="0" lang="es-ES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Abril 2024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33" name="Google Shape;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134" name="Google Shape;1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>
            <p:ph idx="4294967295" type="body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2ºPDC</a:t>
            </a:r>
            <a:r>
              <a:rPr b="1" i="0" lang="es-E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	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" name="Google Shape;136;p13"/>
          <p:cNvGraphicFramePr/>
          <p:nvPr/>
        </p:nvGraphicFramePr>
        <p:xfrm>
          <a:off x="1682128" y="49822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{D2C2FA99-22DA-4840-BAED-CD6FCC32EDAA}</a:tableStyleId>
              </a:tblPr>
              <a:tblGrid>
                <a:gridCol w="2923675"/>
                <a:gridCol w="2987900"/>
              </a:tblGrid>
              <a:tr h="566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optativas (se elige una, todas son de 2h):</a:t>
                      </a:r>
                      <a:endParaRPr sz="1400" u="none" cap="none" strike="noStrike"/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49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Cultura Clásica</a:t>
                      </a:r>
                      <a:endParaRPr sz="1400" u="none" cap="none" strike="noStrike"/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Deporte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  <a:tr h="50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Filosofía</a:t>
                      </a:r>
                      <a:endParaRPr sz="1400" u="none" cap="none" strike="noStrike"/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Proyecto: Ajedrez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pic>
        <p:nvPicPr>
          <p:cNvPr descr="Forma, Logotipo, Flecha&#10;&#10;Descripción generada automáticamente" id="137" name="Google Shape;1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13"/>
          <p:cNvGraphicFramePr/>
          <p:nvPr/>
        </p:nvGraphicFramePr>
        <p:xfrm>
          <a:off x="118070" y="1714500"/>
          <a:ext cx="3000000" cy="3000000"/>
        </p:xfrm>
        <a:graphic>
          <a:graphicData uri="http://schemas.openxmlformats.org/drawingml/2006/table">
            <a:tbl>
              <a:tblPr bandRow="1" firstCol="1" firstRow="1">
                <a:gradFill>
                  <a:gsLst>
                    <a:gs pos="0">
                      <a:srgbClr val="FFAA7A"/>
                    </a:gs>
                    <a:gs pos="35000">
                      <a:srgbClr val="FFC4A3"/>
                    </a:gs>
                    <a:gs pos="100000">
                      <a:srgbClr val="FFE4D6"/>
                    </a:gs>
                  </a:gsLst>
                  <a:lin ang="16200000" scaled="0"/>
                </a:gradFill>
                <a:tableStyleId>{5A29F5C9-29C3-431B-81AE-1FAEB7A4C1D7}</a:tableStyleId>
              </a:tblPr>
              <a:tblGrid>
                <a:gridCol w="5572325"/>
                <a:gridCol w="33904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/ Ámbito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Carga Lectiva Semanal (h)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Ámbito Científico Tecnológico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9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Ámbito Lingüístico y Social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8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1ª Lengua Extranjera: Inglés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 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Educación Física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Formación y Orientación Personal y Profesional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Religión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Optativa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Tutoría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Arial"/>
              <a:buNone/>
            </a:pPr>
            <a:r>
              <a:rPr b="1" i="0" lang="es-ES" sz="3300" u="none" cap="small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EDUCACIÓN PRIMARIA. CURSO 2011/12</a:t>
            </a:r>
            <a:endParaRPr/>
          </a:p>
        </p:txBody>
      </p:sp>
      <p:pic>
        <p:nvPicPr>
          <p:cNvPr descr="C:\Users\Ramón\Desktop\Obispo Perelló\perello 26-2-08\Curvas de Arriba 2.jpg" id="144" name="Google Shape;1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>
            <p:ph idx="4294967295" type="body"/>
          </p:nvPr>
        </p:nvSpPr>
        <p:spPr>
          <a:xfrm>
            <a:off x="457200" y="1393825"/>
            <a:ext cx="8229600" cy="36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COMUNICACIÓN CON EL CENTRO</a:t>
            </a:r>
            <a:endParaRPr b="1" i="0" sz="2800" u="none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Direcciones de correo: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E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secundaria@obispoperello.net</a:t>
            </a:r>
            <a:r>
              <a:rPr lang="es-ES" sz="2000">
                <a:latin typeface="Garamond"/>
                <a:ea typeface="Garamond"/>
                <a:cs typeface="Garamond"/>
                <a:sym typeface="Garamond"/>
              </a:rPr>
              <a:t>  </a:t>
            </a:r>
            <a:endParaRPr b="1"/>
          </a:p>
          <a:p>
            <a:pPr indent="-27304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E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secretaria@obispoperello.net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s-E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orientacion@obispoperello.net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-171449" lvl="1" marL="6397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-171449" lvl="1" marL="6397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7144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orma, Logotipo, Flecha&#10;&#10;Descripción generada automáticamente" id="146" name="Google Shape;14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39" name="Google Shape;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4294967295" type="body"/>
          </p:nvPr>
        </p:nvSpPr>
        <p:spPr>
          <a:xfrm>
            <a:off x="420687" y="174892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i="0" lang="es-E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Cuarto curso</a:t>
            </a:r>
            <a:endParaRPr/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s-ES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i="1" lang="es-ES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 i="1" sz="18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s-ES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/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" name="Google Shape;41;p5"/>
          <p:cNvGraphicFramePr/>
          <p:nvPr/>
        </p:nvGraphicFramePr>
        <p:xfrm>
          <a:off x="912825" y="16204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{D2C2FA99-22DA-4840-BAED-CD6FCC32EDAA}</a:tableStyleId>
              </a:tblPr>
              <a:tblGrid>
                <a:gridCol w="4379900"/>
                <a:gridCol w="2938450"/>
              </a:tblGrid>
              <a:tr h="396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 comunes:</a:t>
                      </a:r>
                      <a:endParaRPr sz="1400" u="none" cap="none" strike="noStrike"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79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Lengua Castellana y Literatura  (4 h)</a:t>
                      </a:r>
                      <a:endParaRPr b="0" sz="1400" u="none" cap="none" strike="noStrike"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Geografía e Historia (3 h)</a:t>
                      </a:r>
                      <a:endParaRPr b="0" sz="1400" u="none" cap="none" strike="noStrike"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1ª Lengua Extranjera (Inglés) (5 h)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Inglés Avanzado (5 h)</a:t>
                      </a:r>
                      <a:endParaRPr b="0" sz="1400" u="none" cap="none" strike="noStrike"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Tutoría (1 h)</a:t>
                      </a:r>
                      <a:endParaRPr b="0" sz="1400" u="none" cap="none" strike="noStrike"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Educación Física (2 h)*</a:t>
                      </a:r>
                      <a:endParaRPr b="0" sz="1400" u="none" cap="none" strike="noStrike"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Religión (2 h)</a:t>
                      </a:r>
                      <a:endParaRPr b="0" sz="1400" u="none" cap="none" strike="noStrike"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Google Shape;42;p5"/>
          <p:cNvGraphicFramePr/>
          <p:nvPr/>
        </p:nvGraphicFramePr>
        <p:xfrm>
          <a:off x="515035" y="45771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{D2C2FA99-22DA-4840-BAED-CD6FCC32EDAA}</a:tableStyleId>
              </a:tblPr>
              <a:tblGrid>
                <a:gridCol w="1915550"/>
                <a:gridCol w="4240800"/>
                <a:gridCol w="1957575"/>
              </a:tblGrid>
              <a:tr h="39687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optativas (se elige una, todas son de 2 h):</a:t>
                      </a:r>
                      <a:endParaRPr sz="1400" u="none" cap="none" strike="noStrike"/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</a:tr>
              <a:tr h="70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Cultura Clásica</a:t>
                      </a:r>
                      <a:endParaRPr sz="1400" u="none" cap="none" strike="noStrike"/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Proyecto: 2ª Lengua Extranjera: Francés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Deporte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CE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Filosofía</a:t>
                      </a:r>
                      <a:endParaRPr sz="1400" u="none" cap="none" strike="noStrike"/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Proyecto: Dibujo Técnico </a:t>
                      </a:r>
                      <a:endParaRPr sz="1400" u="none" cap="none" strike="noStrike"/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b="0" i="0" lang="es-ES" sz="2000" u="none" cap="none" strike="noStrik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Proyecto: Ajedrez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25" marL="9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pic>
        <p:nvPicPr>
          <p:cNvPr descr="Forma, Logotipo, Flecha&#10;&#10;Descripción generada automáticamente" id="43" name="Google Shape;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49" name="Google Shape;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>
            <p:ph idx="4294967295" type="body"/>
          </p:nvPr>
        </p:nvSpPr>
        <p:spPr>
          <a:xfrm>
            <a:off x="420687" y="260351"/>
            <a:ext cx="8302625" cy="2880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i="0" lang="es-E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t/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51" name="Google Shape;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" name="Google Shape;52;p6"/>
          <p:cNvGraphicFramePr/>
          <p:nvPr/>
        </p:nvGraphicFramePr>
        <p:xfrm>
          <a:off x="223936" y="1569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{B57C060E-7350-42FB-A7BF-3D7B7140C037}</a:tableStyleId>
              </a:tblPr>
              <a:tblGrid>
                <a:gridCol w="1580400"/>
                <a:gridCol w="2227200"/>
                <a:gridCol w="2227200"/>
                <a:gridCol w="2227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sng" cap="none" strike="noStrik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sng" cap="none" strike="noStrik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sng" cap="none" strike="noStrik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action="ppaction://hlinksldjump" r:id="rId5"/>
                        </a:rPr>
                        <a:t>Científica</a:t>
                      </a:r>
                      <a:endParaRPr b="1" i="0" sz="2800" u="sng" cap="none" strike="noStrik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sng" cap="none" strike="noStrik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sz="2800" u="sng" cap="none" strike="noStrike">
                        <a:solidFill>
                          <a:schemeClr val="hlink"/>
                        </a:solidFill>
                        <a:latin typeface="Garamond"/>
                        <a:ea typeface="Garamond"/>
                        <a:cs typeface="Garamond"/>
                        <a:sym typeface="Garamond"/>
                        <a:hlinkClick action="ppaction://hlinksldjump" r:id="rId6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action="ppaction://hlinksldjump" r:id="rId7"/>
                        </a:rPr>
                        <a:t>Humanidades</a:t>
                      </a:r>
                      <a:endParaRPr b="1" i="0" sz="2800" u="none" cap="none" strike="noStrik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sng" cap="none" strike="noStrik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sng" cap="none" strike="noStrik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action="ppaction://hlinksldjump" r:id="rId8"/>
                        </a:rPr>
                        <a:t>Tecnológica</a:t>
                      </a:r>
                      <a:endParaRPr sz="28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sz="2800" u="sng" cap="none" strike="noStrike">
                        <a:solidFill>
                          <a:schemeClr val="hlink"/>
                        </a:solidFill>
                        <a:latin typeface="Garamond"/>
                        <a:ea typeface="Garamond"/>
                        <a:cs typeface="Garamond"/>
                        <a:sym typeface="Garamond"/>
                        <a:hlinkClick action="ppaction://hlinksldjump" r:id="rId9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action="ppaction://hlinksldjump" r:id="rId10"/>
                        </a:rPr>
                        <a:t>Profesional</a:t>
                      </a:r>
                      <a:endParaRPr b="1" i="0" sz="2800" u="none" cap="none" strike="noStrik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sng" cap="none" strike="noStrike">
                        <a:solidFill>
                          <a:schemeClr val="accent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sz="2800" u="sng" cap="none" strike="noStrike">
                        <a:solidFill>
                          <a:schemeClr val="hlink"/>
                        </a:solidFill>
                        <a:latin typeface="Garamond"/>
                        <a:ea typeface="Garamond"/>
                        <a:cs typeface="Garamond"/>
                        <a:sym typeface="Garamond"/>
                        <a:hlinkClick action="ppaction://hlinksldjump" r:id="rId11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s-ES" sz="2800" u="sng" cap="none" strike="noStrike">
                          <a:solidFill>
                            <a:schemeClr val="hlink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action="ppaction://hlinksldjump" r:id="rId12"/>
                        </a:rPr>
                        <a:t>Artística</a:t>
                      </a:r>
                      <a:endParaRPr sz="28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</a:tbl>
          </a:graphicData>
        </a:graphic>
      </p:graphicFrame>
      <p:sp>
        <p:nvSpPr>
          <p:cNvPr id="53" name="Google Shape;53;p6">
            <a:hlinkClick action="ppaction://hlinksldjump" r:id="rId13"/>
          </p:cNvPr>
          <p:cNvSpPr/>
          <p:nvPr/>
        </p:nvSpPr>
        <p:spPr>
          <a:xfrm>
            <a:off x="74000" y="5426580"/>
            <a:ext cx="1963789" cy="136985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BACH.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haragon\AppData\Local\Microsoft\Windows\INetCache\IE\DWV9DXQ8\v4-728px-Use-the-Scientific-Method-Step-1-Version-3[1].jpg" id="54" name="Google Shape;54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1458" y="1714500"/>
            <a:ext cx="1456072" cy="1092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ragon\AppData\Local\Microsoft\Windows\INetCache\IE\N8HH8H03\Post15_Contenido_01[1].jpg" id="55" name="Google Shape;55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0948" y="2959096"/>
            <a:ext cx="1506582" cy="1253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ragon\AppData\Local\Microsoft\Windows\INetCache\IE\L2ZCSWPW\pexels-photo-2694048[1].jpg" id="56" name="Google Shape;56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637984" y="4544847"/>
            <a:ext cx="1831825" cy="957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ragon\AppData\Local\Microsoft\Windows\INetCache\IE\V272K68V\humanidades2[1].jpg" id="57" name="Google Shape;57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615908" y="1740932"/>
            <a:ext cx="1361630" cy="1076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ragon\AppData\Local\Microsoft\Windows\INetCache\IE\DWV9DXQ8\fpb[1].png" id="58" name="Google Shape;58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519414" y="3079765"/>
            <a:ext cx="1653828" cy="127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64" name="Google Shape;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/>
          <p:nvPr>
            <p:ph idx="4294967295" type="body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i="0" lang="es-E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OPCIÓN CIENTÍFICA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i="0" lang="es-E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Matemáticas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/>
          </a:p>
          <a:p>
            <a:pPr indent="-166370" lvl="0" marL="2730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b="1" u="sng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s-ES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i="1" lang="es-ES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" name="Google Shape;67;p7"/>
          <p:cNvGraphicFramePr/>
          <p:nvPr/>
        </p:nvGraphicFramePr>
        <p:xfrm>
          <a:off x="1663959" y="2647276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FFFF7D"/>
                    </a:gs>
                    <a:gs pos="35000">
                      <a:srgbClr val="FFFFA4"/>
                    </a:gs>
                    <a:gs pos="100000">
                      <a:srgbClr val="FFFED7"/>
                    </a:gs>
                  </a:gsLst>
                  <a:lin ang="16200000" scaled="0"/>
                </a:gradFill>
                <a:tableStyleId>{9F8004E1-2DD5-4273-A6D0-5B67706C81B0}</a:tableStyleId>
              </a:tblPr>
              <a:tblGrid>
                <a:gridCol w="2935750"/>
                <a:gridCol w="3160250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Física y Química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Biología y Geología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68" name="Google Shape;68;p7"/>
          <p:cNvGraphicFramePr/>
          <p:nvPr/>
        </p:nvGraphicFramePr>
        <p:xfrm>
          <a:off x="1813249" y="4897301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CBDAFB"/>
                    </a:gs>
                    <a:gs pos="35000">
                      <a:srgbClr val="DAE3FB"/>
                    </a:gs>
                    <a:gs pos="100000">
                      <a:srgbClr val="F0F3FE"/>
                    </a:gs>
                  </a:gsLst>
                  <a:lin ang="16200000" scaled="0"/>
                </a:gradFill>
                <a:tableStyleId>{D1FC922C-F111-42E7-AFAA-7FA12865F0F0}</a:tableStyleId>
              </a:tblPr>
              <a:tblGrid>
                <a:gridCol w="3048000"/>
                <a:gridCol w="3048000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Música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69" name="Google Shape;69;p7"/>
          <p:cNvGraphicFramePr/>
          <p:nvPr/>
        </p:nvGraphicFramePr>
        <p:xfrm>
          <a:off x="2855167" y="3663587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FF9D97"/>
                    </a:gs>
                    <a:gs pos="35000">
                      <a:srgbClr val="FDBBB8"/>
                    </a:gs>
                    <a:gs pos="100000">
                      <a:srgbClr val="FFE3E3"/>
                    </a:gs>
                  </a:gsLst>
                  <a:lin ang="16200000" scaled="0"/>
                </a:gradFill>
                <a:tableStyleId>{C8DDAC28-3BFD-438E-BE58-24C575B75269}</a:tableStyleId>
              </a:tblPr>
              <a:tblGrid>
                <a:gridCol w="3620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0" name="Google Shape;70;p7"/>
          <p:cNvSpPr/>
          <p:nvPr/>
        </p:nvSpPr>
        <p:spPr>
          <a:xfrm>
            <a:off x="6466115" y="6046237"/>
            <a:ext cx="2519265" cy="811763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action="ppaction://hlinksldjump" r:id="rId5"/>
              </a:rPr>
              <a:t>Volver a Opciones</a:t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76" name="Google Shape;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/>
          <p:nvPr>
            <p:ph idx="4294967295" type="body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i="0" lang="es-E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OPCIÓN TECNOLÓGICA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i="0" lang="es-E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Matemáticas (se elige una)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 b="1" i="0" sz="240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i="1"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78" name="Google Shape;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" name="Google Shape;79;p8"/>
          <p:cNvGraphicFramePr/>
          <p:nvPr/>
        </p:nvGraphicFramePr>
        <p:xfrm>
          <a:off x="1617306" y="26386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{9F8004E1-2DD5-4273-A6D0-5B67706C81B0}</a:tableStyleId>
              </a:tblPr>
              <a:tblGrid>
                <a:gridCol w="3048000"/>
                <a:gridCol w="3048000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Tecnología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80" name="Google Shape;80;p8"/>
          <p:cNvGraphicFramePr/>
          <p:nvPr/>
        </p:nvGraphicFramePr>
        <p:xfrm>
          <a:off x="1006624" y="51126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{D1FC922C-F111-42E7-AFAA-7FA12865F0F0}</a:tableStyleId>
              </a:tblPr>
              <a:tblGrid>
                <a:gridCol w="4009350"/>
                <a:gridCol w="3614550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Economía y Emprendimiento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Física y Química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81" name="Google Shape;81;p8"/>
          <p:cNvGraphicFramePr/>
          <p:nvPr/>
        </p:nvGraphicFramePr>
        <p:xfrm>
          <a:off x="1654629" y="37109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{C8DDAC28-3BFD-438E-BE58-24C575B75269}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 (4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2" name="Google Shape;82;p8"/>
          <p:cNvSpPr/>
          <p:nvPr/>
        </p:nvSpPr>
        <p:spPr>
          <a:xfrm>
            <a:off x="6503437" y="6046237"/>
            <a:ext cx="2519265" cy="811763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action="ppaction://hlinksldjump" r:id="rId5"/>
              </a:rPr>
              <a:t>Volver a Opciones</a:t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88" name="Google Shape;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/>
          <p:nvPr>
            <p:ph idx="4294967295" type="body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i="0" lang="es-E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OPCIÓN HUMANIDADES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 (Se elige Latín o Francés)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Matemáticas (se elige una)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 b="1" i="0" sz="240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i="1"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90" name="Google Shape;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Google Shape;91;p9"/>
          <p:cNvGraphicFramePr/>
          <p:nvPr/>
        </p:nvGraphicFramePr>
        <p:xfrm>
          <a:off x="877455" y="26200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{9F8004E1-2DD5-4273-A6D0-5B67706C81B0}</a:tableStyleId>
              </a:tblPr>
              <a:tblGrid>
                <a:gridCol w="2985475"/>
                <a:gridCol w="4324675"/>
              </a:tblGrid>
              <a:tr h="2133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Economía  y Emprendimiento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Latín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  <a:tr h="2133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2ª Lengua Extranjera: Francés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92" name="Google Shape;92;p9"/>
          <p:cNvGraphicFramePr/>
          <p:nvPr/>
        </p:nvGraphicFramePr>
        <p:xfrm>
          <a:off x="1794588" y="55511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{D1FC922C-F111-42E7-AFAA-7FA12865F0F0}</a:tableStyleId>
              </a:tblPr>
              <a:tblGrid>
                <a:gridCol w="3048000"/>
                <a:gridCol w="3048000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Música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93" name="Google Shape;93;p9"/>
          <p:cNvGraphicFramePr/>
          <p:nvPr/>
        </p:nvGraphicFramePr>
        <p:xfrm>
          <a:off x="1617307" y="41888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{C8DDAC28-3BFD-438E-BE58-24C575B75269}</a:tableStyleId>
              </a:tblPr>
              <a:tblGrid>
                <a:gridCol w="3048000"/>
                <a:gridCol w="3048000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 (4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4" name="Google Shape;94;p9"/>
          <p:cNvSpPr/>
          <p:nvPr/>
        </p:nvSpPr>
        <p:spPr>
          <a:xfrm>
            <a:off x="6466115" y="6046237"/>
            <a:ext cx="2519265" cy="811763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action="ppaction://hlinksldjump" r:id="rId5"/>
              </a:rPr>
              <a:t>Volver a Opciones</a:t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100" name="Google Shape;1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 txBox="1"/>
          <p:nvPr>
            <p:ph idx="4294967295" type="body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i="0" lang="es-E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OPCIÓN ARTÍSTICA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Matemáticas (se elige una)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 b="1" i="0" sz="240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i="1"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102" name="Google Shape;1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3" name="Google Shape;103;p10"/>
          <p:cNvGraphicFramePr/>
          <p:nvPr/>
        </p:nvGraphicFramePr>
        <p:xfrm>
          <a:off x="1617306" y="26386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{9F8004E1-2DD5-4273-A6D0-5B67706C81B0}</a:tableStyleId>
              </a:tblPr>
              <a:tblGrid>
                <a:gridCol w="3259500"/>
                <a:gridCol w="2836500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Expresión Artística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Música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04" name="Google Shape;104;p10"/>
          <p:cNvGraphicFramePr/>
          <p:nvPr/>
        </p:nvGraphicFramePr>
        <p:xfrm>
          <a:off x="222849" y="52308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{D1FC922C-F111-42E7-AFAA-7FA12865F0F0}</a:tableStyleId>
              </a:tblPr>
              <a:tblGrid>
                <a:gridCol w="4066175"/>
                <a:gridCol w="4498525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Economía y Emprendimiento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05" name="Google Shape;105;p10"/>
          <p:cNvGraphicFramePr/>
          <p:nvPr/>
        </p:nvGraphicFramePr>
        <p:xfrm>
          <a:off x="1654629" y="37109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{C8DDAC28-3BFD-438E-BE58-24C575B75269}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 (4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6" name="Google Shape;106;p10"/>
          <p:cNvSpPr/>
          <p:nvPr/>
        </p:nvSpPr>
        <p:spPr>
          <a:xfrm>
            <a:off x="6466115" y="6046237"/>
            <a:ext cx="2519265" cy="811763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action="ppaction://hlinksldjump" r:id="rId5"/>
              </a:rPr>
              <a:t>Volver a Opciones</a:t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112" name="Google Shape;1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 txBox="1"/>
          <p:nvPr>
            <p:ph idx="4294967295" type="body"/>
          </p:nvPr>
        </p:nvSpPr>
        <p:spPr>
          <a:xfrm>
            <a:off x="420687" y="260350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i="0" lang="es-E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y horas semanales: Opciones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OPCIÓN PROFESIONAL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Matemáticas (se elige una)</a:t>
            </a:r>
            <a:endParaRPr/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sz="1200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u="sng"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rPr b="1" lang="es-ES" u="sng">
                <a:latin typeface="Garamond"/>
                <a:ea typeface="Garamond"/>
                <a:cs typeface="Garamond"/>
                <a:sym typeface="Garamond"/>
              </a:rPr>
              <a:t>Materias Troncales de Opción (se elige una)</a:t>
            </a:r>
            <a:endParaRPr b="1" i="0" sz="240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i="1" lang="es-E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114" name="Google Shape;1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11"/>
          <p:cNvGraphicFramePr/>
          <p:nvPr/>
        </p:nvGraphicFramePr>
        <p:xfrm>
          <a:off x="1209963" y="26386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{9F8004E1-2DD5-4273-A6D0-5B67706C81B0}</a:tableStyleId>
              </a:tblPr>
              <a:tblGrid>
                <a:gridCol w="3487200"/>
                <a:gridCol w="3487200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Economía y Emprendimiento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Formación y Orientación Personal y Profesional (3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6" name="Google Shape;116;p11"/>
          <p:cNvGraphicFramePr/>
          <p:nvPr/>
        </p:nvGraphicFramePr>
        <p:xfrm>
          <a:off x="1743270" y="55978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{D1FC922C-F111-42E7-AFAA-7FA12865F0F0}</a:tableStyleId>
              </a:tblPr>
              <a:tblGrid>
                <a:gridCol w="2981900"/>
                <a:gridCol w="2981900"/>
              </a:tblGrid>
              <a:tr h="2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Digitalización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Música (3 h)*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7" name="Google Shape;117;p11"/>
          <p:cNvGraphicFramePr/>
          <p:nvPr/>
        </p:nvGraphicFramePr>
        <p:xfrm>
          <a:off x="1682620" y="42428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{C8DDAC28-3BFD-438E-BE58-24C575B75269}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 (4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(4 h)</a:t>
                      </a:r>
                      <a:endParaRPr sz="22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8" name="Google Shape;118;p11"/>
          <p:cNvSpPr/>
          <p:nvPr/>
        </p:nvSpPr>
        <p:spPr>
          <a:xfrm>
            <a:off x="6466115" y="6046237"/>
            <a:ext cx="2519265" cy="811763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action="ppaction://hlinksldjump" r:id="rId5"/>
              </a:rPr>
              <a:t>Volver a Opciones</a:t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b="1" i="0" lang="es-ES" sz="2200" u="none" cap="small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EDUCACIÓN PRIMARIA. CURSO 2011/12</a:t>
            </a:r>
            <a:endParaRPr/>
          </a:p>
        </p:txBody>
      </p:sp>
      <p:pic>
        <p:nvPicPr>
          <p:cNvPr descr="C:\Users\Ramón\Desktop\Obispo Perelló\perello 26-2-08\Curvas de Arriba 2.jpg" id="124" name="Google Shape;1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2"/>
          <p:cNvSpPr txBox="1"/>
          <p:nvPr>
            <p:ph idx="4294967295" type="body"/>
          </p:nvPr>
        </p:nvSpPr>
        <p:spPr>
          <a:xfrm>
            <a:off x="-11112" y="260350"/>
            <a:ext cx="9144000" cy="487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b="1" i="0" lang="es-E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ASPECTOS ACADÉMICOS </a:t>
            </a:r>
            <a:r>
              <a:rPr b="1" i="0" lang="es-E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1" i="0" sz="2000" u="none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1" i="0" lang="es-E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BACHILLERATO EN LA ELECCIÓN MATRÍCULA DE 4º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" name="Google Shape;126;p12"/>
          <p:cNvGraphicFramePr/>
          <p:nvPr/>
        </p:nvGraphicFramePr>
        <p:xfrm>
          <a:off x="97145" y="16491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{D2C2FA99-22DA-4840-BAED-CD6FCC32EDAA}</a:tableStyleId>
              </a:tblPr>
              <a:tblGrid>
                <a:gridCol w="2129025"/>
                <a:gridCol w="1610875"/>
                <a:gridCol w="1505550"/>
                <a:gridCol w="1604875"/>
                <a:gridCol w="2099400"/>
              </a:tblGrid>
              <a:tr h="4018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OPCIONES EN BACHILLERATO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  <a:tc hMerge="1"/>
              </a:tr>
              <a:tr h="70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CIENCIAS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TECNOLOGÍA</a:t>
                      </a:r>
                      <a:endParaRPr sz="1400" u="none" cap="none" strike="noStrike"/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CIENCIAS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SALUD</a:t>
                      </a:r>
                      <a:endParaRPr sz="1400" u="none" cap="none" strike="noStrike"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ARTES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20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SOCIALES</a:t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b="1" i="0" lang="es-ES" sz="19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HUMANIDADES</a:t>
                      </a:r>
                      <a:endParaRPr sz="1900" u="none" cap="none" strike="noStrike"/>
                    </a:p>
                  </a:txBody>
                  <a:tcPr marT="45750" marB="45750" marR="91450" marL="91450" anchor="ctr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687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Opciones Recomendadas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 hMerge="1"/>
                <a:tc hMerge="1"/>
                <a:tc hMerge="1"/>
                <a:tc hMerge="1"/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Tecnológica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Científica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Artística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Humanidades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Opción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Humanidades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  <a:tr h="39687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Recomendadas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 hMerge="1"/>
                <a:tc hMerge="1"/>
                <a:tc hMerge="1"/>
                <a:tc hMerge="1"/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 + Física y Química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</a:t>
                      </a:r>
                      <a:r>
                        <a:rPr b="1" i="0" lang="es-ES" sz="1900" u="none" cap="none" strike="noStrik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b="0" i="0"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(obligatoria)</a:t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</a:t>
                      </a:r>
                      <a:endParaRPr/>
                    </a:p>
                  </a:txBody>
                  <a:tcPr marT="45750" marB="4575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B</a:t>
                      </a:r>
                      <a:endParaRPr/>
                    </a:p>
                  </a:txBody>
                  <a:tcPr marT="45750" marB="4575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Matemáticas A</a:t>
                      </a:r>
                      <a:endParaRPr/>
                    </a:p>
                  </a:txBody>
                  <a:tcPr marT="45750" marB="4575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  <a:tr h="39687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Optativas Recomendadas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 hMerge="1"/>
                <a:tc hMerge="1"/>
                <a:tc hMerge="1"/>
                <a:tc hMerge="1"/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Dibujo Técnico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cap="none" strike="noStrik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Cultura Clásica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pic>
        <p:nvPicPr>
          <p:cNvPr descr="Forma, Logotipo, Flecha&#10;&#10;Descripción generada automáticamente" id="127" name="Google Shape;12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/>
          <p:nvPr/>
        </p:nvSpPr>
        <p:spPr>
          <a:xfrm>
            <a:off x="6466114" y="5935142"/>
            <a:ext cx="2519265" cy="811763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action="ppaction://hlinksldjump" r:id="rId5"/>
              </a:rPr>
              <a:t>Volver a Opciones</a:t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1_Mirador">
  <a:themeElements>
    <a:clrScheme name="Mirador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