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31000" cy="9863138"/>
  <p:embeddedFontLst>
    <p:embeddedFont>
      <p:font typeface="Garamond" pitchFamily="18" charset="0"/>
      <p:regular r:id="rId14"/>
      <p:bold r:id="rId15"/>
      <p:italic r:id="rId16"/>
    </p:embeddedFont>
    <p:embeddedFont>
      <p:font typeface="Century Schoolbook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2C2FA99-22DA-4840-BAED-CD6FCC32EDAA}">
  <a:tblStyle styleId="{D2C2FA99-22DA-4840-BAED-CD6FCC32ED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57C060E-7350-42FB-A7BF-3D7B7140C03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004E1-2DD5-4273-A6D0-5B67706C81B0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FC922C-F111-42E7-AFAA-7FA12865F0F0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DDAC28-3BFD-438E-BE58-24C575B75269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29F5C9-29C3-431B-81AE-1FAEB7A4C1D7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1587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29187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67837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1587" y="9367837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Schoolbook"/>
                <a:buNone/>
              </a:p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9188" cy="3697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/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/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smal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76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rientacion@obispoperello.net" TargetMode="External"/><Relationship Id="rId5" Type="http://schemas.openxmlformats.org/officeDocument/2006/relationships/hyperlink" Target="mailto:secretaria@obispoperello.net" TargetMode="External"/><Relationship Id="rId4" Type="http://schemas.openxmlformats.org/officeDocument/2006/relationships/hyperlink" Target="mailto:secundaria@obispoperello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3.jpeg"/><Relationship Id="rId5" Type="http://schemas.openxmlformats.org/officeDocument/2006/relationships/slide" Target="slide4.xml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900112" y="3860800"/>
            <a:ext cx="77724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Garamond"/>
              <a:buNone/>
            </a:pPr>
            <a:r>
              <a:rPr lang="es-ES" sz="4000" b="1" i="0" u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La matrícula de 4º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30" name="Google Shape;30;p4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1163862" y="2783775"/>
            <a:ext cx="7508653" cy="8603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8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Garamond"/>
              </a:rPr>
              <a:t>Organización Académica 4º ESO</a:t>
            </a:r>
          </a:p>
        </p:txBody>
      </p:sp>
      <p:pic>
        <p:nvPicPr>
          <p:cNvPr id="33" name="Google Shape;33;p4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3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body" idx="4294967295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b="1">
                <a:latin typeface="Garamond"/>
                <a:ea typeface="Garamond"/>
                <a:cs typeface="Garamond"/>
                <a:sym typeface="Garamond"/>
              </a:rPr>
              <a:t>2ºPDC</a:t>
            </a: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lang="es-ES" b="1">
                <a:latin typeface="Garamond"/>
                <a:ea typeface="Garamond"/>
                <a:cs typeface="Garamond"/>
                <a:sym typeface="Garamond"/>
              </a:rPr>
              <a:t>	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p13"/>
          <p:cNvGraphicFramePr/>
          <p:nvPr/>
        </p:nvGraphicFramePr>
        <p:xfrm>
          <a:off x="1682128" y="4982247"/>
          <a:ext cx="5911575" cy="1566325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2923675"/>
                <a:gridCol w="2987900"/>
              </a:tblGrid>
              <a:tr h="5666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optativas (se elige una, todas son de 2h):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Cultura Clásica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Deporte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</a:tr>
              <a:tr h="50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Filosofía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Ajedrez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pic>
        <p:nvPicPr>
          <p:cNvPr id="137" name="Google Shape;137;p13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13"/>
          <p:cNvGraphicFramePr/>
          <p:nvPr/>
        </p:nvGraphicFramePr>
        <p:xfrm>
          <a:off x="118070" y="1714500"/>
          <a:ext cx="8962800" cy="2743200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FFAA7A"/>
                    </a:gs>
                    <a:gs pos="35000">
                      <a:srgbClr val="FFC4A3"/>
                    </a:gs>
                    <a:gs pos="100000">
                      <a:srgbClr val="FFE4D6"/>
                    </a:gs>
                  </a:gsLst>
                  <a:lin ang="16200000" scaled="0"/>
                </a:gradFill>
                <a:tableStyleId>{5A29F5C9-29C3-431B-81AE-1FAEB7A4C1D7}</a:tableStyleId>
              </a:tblPr>
              <a:tblGrid>
                <a:gridCol w="5572325"/>
                <a:gridCol w="3390475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/ Ámbito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Carga Lectiva Semanal (h)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Ámbito Científico Tecnológico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9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Ámbito Lingüístico y Social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8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1ª Lengua Extranjera: Inglés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 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Educación Física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Formación y Orientación Personal y Profesional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Religión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Optativa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Tutoría</a:t>
                      </a:r>
                      <a:endParaRPr sz="2000" b="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20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Arial"/>
              <a:buNone/>
            </a:pPr>
            <a:r>
              <a:rPr lang="es-ES" sz="3300" b="1" i="0" u="none" cap="small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EDUCACIÓN PRIMARIA. CURSO 2011/12</a:t>
            </a:r>
            <a:endParaRPr/>
          </a:p>
        </p:txBody>
      </p:sp>
      <p:pic>
        <p:nvPicPr>
          <p:cNvPr id="144" name="Google Shape;144;p14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>
            <a:spLocks noGrp="1"/>
          </p:cNvSpPr>
          <p:nvPr>
            <p:ph type="body" idx="4294967295"/>
          </p:nvPr>
        </p:nvSpPr>
        <p:spPr>
          <a:xfrm>
            <a:off x="457200" y="1393825"/>
            <a:ext cx="8229600" cy="36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COMUNICACIÓN CON EL CENTRO</a:t>
            </a:r>
            <a:endParaRPr sz="2800" b="1" i="0" u="none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lang="es-ES" b="1">
                <a:latin typeface="Garamond"/>
                <a:ea typeface="Garamond"/>
                <a:cs typeface="Garamond"/>
                <a:sym typeface="Garamond"/>
              </a:rPr>
              <a:t>Direcciones de correo:</a:t>
            </a:r>
            <a:endParaRPr/>
          </a:p>
          <a:p>
            <a:pPr marL="639762" marR="0" lvl="1" indent="-2730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secundaria@obispoperello.net</a:t>
            </a:r>
            <a:r>
              <a:rPr lang="es-ES" sz="2000">
                <a:latin typeface="Garamond"/>
                <a:ea typeface="Garamond"/>
                <a:cs typeface="Garamond"/>
                <a:sym typeface="Garamond"/>
              </a:rPr>
              <a:t>  </a:t>
            </a:r>
            <a:endParaRPr b="1"/>
          </a:p>
          <a:p>
            <a:pPr marL="639762" marR="0" lvl="1" indent="-2730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secretaria@obispoperello.net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639762" marR="0" lvl="1" indent="-2730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orientacion@obispoperello.net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639762" lvl="1" indent="-1714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639762" lvl="1" indent="-1714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639762" marR="0" lvl="1" indent="-1714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/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6" name="Google Shape;146;p14" descr="Forma, Logotipo, Flecha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5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body" idx="4294967295"/>
          </p:nvPr>
        </p:nvSpPr>
        <p:spPr>
          <a:xfrm>
            <a:off x="420687" y="174892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Cuarto curso</a:t>
            </a:r>
            <a:endParaRPr/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lang="es-ES" sz="18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 sz="1800" i="1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/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" name="Google Shape;41;p5"/>
          <p:cNvGraphicFramePr/>
          <p:nvPr/>
        </p:nvGraphicFramePr>
        <p:xfrm>
          <a:off x="912825" y="1620496"/>
          <a:ext cx="7318350" cy="2598050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4379900"/>
                <a:gridCol w="2938450"/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 comunes: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Lengua Castellana y Literatura  (4 h)</a:t>
                      </a:r>
                      <a:endParaRPr sz="1400" b="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Geografía e Historia (3 h)</a:t>
                      </a:r>
                      <a:endParaRPr sz="1400" b="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1ª Lengua Extranjera (Inglés) (5 h)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Inglés Avanzado (5 h)</a:t>
                      </a:r>
                      <a:endParaRPr sz="1400" b="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Tutoría (1 h)</a:t>
                      </a:r>
                      <a:endParaRPr sz="1400" b="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Educación Física (2 h)*</a:t>
                      </a:r>
                      <a:endParaRPr sz="1400" b="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Religión (2 h)</a:t>
                      </a:r>
                      <a:endParaRPr sz="1400" b="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Google Shape;42;p5"/>
          <p:cNvGraphicFramePr/>
          <p:nvPr/>
        </p:nvGraphicFramePr>
        <p:xfrm>
          <a:off x="515035" y="4577119"/>
          <a:ext cx="8113925" cy="1798625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1915550"/>
                <a:gridCol w="4240800"/>
                <a:gridCol w="1957575"/>
              </a:tblGrid>
              <a:tr h="3968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optativas (se elige una, todas son de 2 h):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Cultura Clásica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2ª Lengua Extranjera: Francés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Deporte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Filosofía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Dibujo Técnico 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Ajedrez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pic>
        <p:nvPicPr>
          <p:cNvPr id="43" name="Google Shape;43;p5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6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body" idx="4294967295"/>
          </p:nvPr>
        </p:nvSpPr>
        <p:spPr>
          <a:xfrm>
            <a:off x="420687" y="260351"/>
            <a:ext cx="8302625" cy="288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6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" name="Google Shape;52;p6"/>
          <p:cNvGraphicFramePr/>
          <p:nvPr/>
        </p:nvGraphicFramePr>
        <p:xfrm>
          <a:off x="223936" y="1569222"/>
          <a:ext cx="8262000" cy="4114830"/>
        </p:xfrm>
        <a:graphic>
          <a:graphicData uri="http://schemas.openxmlformats.org/drawingml/2006/table">
            <a:tbl>
              <a:tblPr firstRow="1" bandRow="1">
                <a:noFill/>
                <a:tableStyleId>{B57C060E-7350-42FB-A7BF-3D7B7140C037}</a:tableStyleId>
              </a:tblPr>
              <a:tblGrid>
                <a:gridCol w="1580400"/>
                <a:gridCol w="2227200"/>
                <a:gridCol w="2227200"/>
                <a:gridCol w="22272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strike="noStrike" cap="non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sldjump"/>
                        </a:rPr>
                        <a:t>Científica</a:t>
                      </a: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u="sng" strike="noStrike" cap="none">
                        <a:solidFill>
                          <a:schemeClr val="hlink"/>
                        </a:solidFill>
                        <a:latin typeface="Garamond"/>
                        <a:ea typeface="Garamond"/>
                        <a:cs typeface="Garamond"/>
                        <a:sym typeface="Garamond"/>
                        <a:hlinkClick r:id="rId6" action="ppaction://hlinksldjump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strike="noStrike" cap="non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sldjump"/>
                        </a:rPr>
                        <a:t>Humanidades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strike="noStrike" cap="non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7" action="ppaction://hlinksldjump"/>
                        </a:rPr>
                        <a:t>Tecnológica</a:t>
                      </a:r>
                      <a:endParaRPr sz="2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u="sng" strike="noStrike" cap="none">
                        <a:solidFill>
                          <a:schemeClr val="hlink"/>
                        </a:solidFill>
                        <a:latin typeface="Garamond"/>
                        <a:ea typeface="Garamond"/>
                        <a:cs typeface="Garamond"/>
                        <a:sym typeface="Garamond"/>
                        <a:hlinkClick r:id="rId8" action="ppaction://hlinksldjump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strike="noStrike" cap="non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8" action="ppaction://hlinksldjump"/>
                        </a:rPr>
                        <a:t>Profesional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sng" strike="noStrike" cap="non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u="sng" strike="noStrike" cap="none">
                        <a:solidFill>
                          <a:schemeClr val="hlink"/>
                        </a:solidFill>
                        <a:latin typeface="Garamond"/>
                        <a:ea typeface="Garamond"/>
                        <a:cs typeface="Garamond"/>
                        <a:sym typeface="Garamond"/>
                        <a:hlinkClick r:id="rId9" action="ppaction://hlinksldjump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strike="noStrike" cap="non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9" action="ppaction://hlinksldjump"/>
                        </a:rPr>
                        <a:t>Artística</a:t>
                      </a:r>
                      <a:endParaRPr sz="2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endParaRPr sz="28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Google Shape;53;p6">
            <a:hlinkClick r:id="rId10" action="ppaction://hlinksldjump"/>
          </p:cNvPr>
          <p:cNvSpPr/>
          <p:nvPr/>
        </p:nvSpPr>
        <p:spPr>
          <a:xfrm>
            <a:off x="74000" y="5426580"/>
            <a:ext cx="1963789" cy="136985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BACH.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6" descr="C:\Users\haragon\AppData\Local\Microsoft\Windows\INetCache\IE\DWV9DXQ8\v4-728px-Use-the-Scientific-Method-Step-1-Version-3[1]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1458" y="1714500"/>
            <a:ext cx="1456072" cy="10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 descr="C:\Users\haragon\AppData\Local\Microsoft\Windows\INetCache\IE\N8HH8H03\Post15_Contenido_01[1]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0948" y="2959096"/>
            <a:ext cx="1506582" cy="125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 descr="C:\Users\haragon\AppData\Local\Microsoft\Windows\INetCache\IE\L2ZCSWPW\pexels-photo-2694048[1]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37984" y="4544847"/>
            <a:ext cx="1831825" cy="95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 descr="C:\Users\haragon\AppData\Local\Microsoft\Windows\INetCache\IE\V272K68V\humanidades2[1]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15908" y="1740932"/>
            <a:ext cx="1361630" cy="107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 descr="C:\Users\haragon\AppData\Local\Microsoft\Windows\INetCache\IE\DWV9DXQ8\fpb[1]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519414" y="3079765"/>
            <a:ext cx="1653828" cy="127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7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>
            <a:spLocks noGrp="1"/>
          </p:cNvSpPr>
          <p:nvPr>
            <p:ph type="body" idx="4294967295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>
                <a:latin typeface="Garamond"/>
                <a:ea typeface="Garamond"/>
                <a:cs typeface="Garamond"/>
                <a:sym typeface="Garamond"/>
              </a:rPr>
              <a:t>OPCIÓN CIENTÍFICA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sz="2400" b="1" i="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Matemáticas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/>
          </a:p>
          <a:p>
            <a:pPr marL="27305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b="1" u="sng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lang="es-ES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7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Google Shape;67;p7"/>
          <p:cNvGraphicFramePr/>
          <p:nvPr/>
        </p:nvGraphicFramePr>
        <p:xfrm>
          <a:off x="1663959" y="2647276"/>
          <a:ext cx="6096000" cy="42673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FFF7D"/>
                    </a:gs>
                    <a:gs pos="35000">
                      <a:srgbClr val="FFFFA4"/>
                    </a:gs>
                    <a:gs pos="100000">
                      <a:srgbClr val="FFFED7"/>
                    </a:gs>
                  </a:gsLst>
                  <a:lin ang="16200000" scaled="0"/>
                </a:gradFill>
                <a:tableStyleId>{9F8004E1-2DD5-4273-A6D0-5B67706C81B0}</a:tableStyleId>
              </a:tblPr>
              <a:tblGrid>
                <a:gridCol w="2935750"/>
                <a:gridCol w="31602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Física y Química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Biología y Geología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68" name="Google Shape;68;p7"/>
          <p:cNvGraphicFramePr/>
          <p:nvPr/>
        </p:nvGraphicFramePr>
        <p:xfrm>
          <a:off x="1813249" y="4897301"/>
          <a:ext cx="6096000" cy="42673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CBDAFB"/>
                    </a:gs>
                    <a:gs pos="35000">
                      <a:srgbClr val="DAE3FB"/>
                    </a:gs>
                    <a:gs pos="100000">
                      <a:srgbClr val="F0F3FE"/>
                    </a:gs>
                  </a:gsLst>
                  <a:lin ang="16200000" scaled="0"/>
                </a:gradFill>
                <a:tableStyleId>{D1FC922C-F111-42E7-AFAA-7FA12865F0F0}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69" name="Google Shape;69;p7"/>
          <p:cNvGraphicFramePr/>
          <p:nvPr/>
        </p:nvGraphicFramePr>
        <p:xfrm>
          <a:off x="2855167" y="3663587"/>
          <a:ext cx="3620275" cy="42673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F9D97"/>
                    </a:gs>
                    <a:gs pos="35000">
                      <a:srgbClr val="FDBBB8"/>
                    </a:gs>
                    <a:gs pos="100000">
                      <a:srgbClr val="FFE3E3"/>
                    </a:gs>
                  </a:gsLst>
                  <a:lin ang="16200000" scaled="0"/>
                </a:gradFill>
                <a:tableStyleId>{C8DDAC28-3BFD-438E-BE58-24C575B75269}</a:tableStyleId>
              </a:tblPr>
              <a:tblGrid>
                <a:gridCol w="36202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70" name="Google Shape;70;p7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 action="ppaction://hlinksldjump"/>
              </a:rPr>
              <a:t>Volver a Opciones</a:t>
            </a:r>
            <a:endParaRPr sz="20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8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>
            <a:spLocks noGrp="1"/>
          </p:cNvSpPr>
          <p:nvPr>
            <p:ph type="body" idx="4294967295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>
                <a:latin typeface="Garamond"/>
                <a:ea typeface="Garamond"/>
                <a:cs typeface="Garamond"/>
                <a:sym typeface="Garamond"/>
              </a:rPr>
              <a:t>OPCIÓN TECNOLÓGICA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sz="2400" b="1" i="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sz="2400" b="1" i="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lang="es-ES" sz="20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8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" name="Google Shape;79;p8"/>
          <p:cNvGraphicFramePr/>
          <p:nvPr/>
        </p:nvGraphicFramePr>
        <p:xfrm>
          <a:off x="1617306" y="2638696"/>
          <a:ext cx="6096000" cy="426730"/>
        </p:xfrm>
        <a:graphic>
          <a:graphicData uri="http://schemas.openxmlformats.org/drawingml/2006/table">
            <a:tbl>
              <a:tblPr firstRow="1" bandRow="1">
                <a:noFill/>
                <a:tableStyleId>{9F8004E1-2DD5-4273-A6D0-5B67706C81B0}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Tecnología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80" name="Google Shape;80;p8"/>
          <p:cNvGraphicFramePr/>
          <p:nvPr/>
        </p:nvGraphicFramePr>
        <p:xfrm>
          <a:off x="1006624" y="5112656"/>
          <a:ext cx="7623900" cy="762010"/>
        </p:xfrm>
        <a:graphic>
          <a:graphicData uri="http://schemas.openxmlformats.org/drawingml/2006/table">
            <a:tbl>
              <a:tblPr firstRow="1" bandRow="1">
                <a:noFill/>
                <a:tableStyleId>{D1FC922C-F111-42E7-AFAA-7FA12865F0F0}</a:tableStyleId>
              </a:tblPr>
              <a:tblGrid>
                <a:gridCol w="4009350"/>
                <a:gridCol w="36145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y Emprendimiento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Física y Química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81" name="Google Shape;81;p8"/>
          <p:cNvGraphicFramePr/>
          <p:nvPr/>
        </p:nvGraphicFramePr>
        <p:xfrm>
          <a:off x="1654629" y="3710991"/>
          <a:ext cx="6096000" cy="426730"/>
        </p:xfrm>
        <a:graphic>
          <a:graphicData uri="http://schemas.openxmlformats.org/drawingml/2006/table">
            <a:tbl>
              <a:tblPr firstRow="1" band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82" name="Google Shape;82;p8"/>
          <p:cNvSpPr/>
          <p:nvPr/>
        </p:nvSpPr>
        <p:spPr>
          <a:xfrm>
            <a:off x="6503437" y="6046237"/>
            <a:ext cx="2519265" cy="8117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 action="ppaction://hlinksldjump"/>
              </a:rPr>
              <a:t>Volver a Opciones</a:t>
            </a:r>
            <a:endParaRPr sz="20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9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>
            <a:spLocks noGrp="1"/>
          </p:cNvSpPr>
          <p:nvPr>
            <p:ph type="body" idx="4294967295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dirty="0"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sz="2400" b="1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 dirty="0"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dirty="0">
                <a:latin typeface="Garamond"/>
                <a:ea typeface="Garamond"/>
                <a:cs typeface="Garamond"/>
                <a:sym typeface="Garamond"/>
              </a:rPr>
              <a:t>OPCIÓN HUMANIDADES</a:t>
            </a:r>
            <a:endParaRPr dirty="0"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 dirty="0">
                <a:latin typeface="Garamond"/>
                <a:ea typeface="Garamond"/>
                <a:cs typeface="Garamond"/>
                <a:sym typeface="Garamond"/>
              </a:rPr>
              <a:t>Materias </a:t>
            </a:r>
            <a:r>
              <a:rPr lang="es-ES" b="1" u="sng" dirty="0" smtClean="0">
                <a:latin typeface="Garamond"/>
                <a:ea typeface="Garamond"/>
                <a:cs typeface="Garamond"/>
                <a:sym typeface="Garamond"/>
              </a:rPr>
              <a:t>Troncales</a:t>
            </a:r>
            <a:endParaRPr dirty="0"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 dirty="0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 dirty="0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 dirty="0">
              <a:latin typeface="Garamond"/>
              <a:ea typeface="Garamond"/>
              <a:cs typeface="Garamond"/>
              <a:sym typeface="Garamond"/>
            </a:endParaRPr>
          </a:p>
          <a:p>
            <a:pPr marL="27305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 b="1" u="sng" dirty="0"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 dirty="0"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 dirty="0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 dirty="0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 dirty="0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 dirty="0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sz="2400" b="1" i="0" u="sng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lang="es-ES" sz="2000" i="1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 dirty="0"/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9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p9"/>
          <p:cNvGraphicFramePr/>
          <p:nvPr/>
        </p:nvGraphicFramePr>
        <p:xfrm>
          <a:off x="877455" y="2620035"/>
          <a:ext cx="7310150" cy="426730"/>
        </p:xfrm>
        <a:graphic>
          <a:graphicData uri="http://schemas.openxmlformats.org/drawingml/2006/table">
            <a:tbl>
              <a:tblPr firstRow="1" bandRow="1">
                <a:noFill/>
                <a:tableStyleId>{9F8004E1-2DD5-4273-A6D0-5B67706C81B0}</a:tableStyleId>
              </a:tblPr>
              <a:tblGrid>
                <a:gridCol w="4504442"/>
                <a:gridCol w="2805708"/>
              </a:tblGrid>
              <a:tr h="42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 y Emprendimiento (3 h)</a:t>
                      </a:r>
                      <a:endParaRPr sz="22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Latín (3 h)</a:t>
                      </a:r>
                      <a:endParaRPr sz="22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92" name="Google Shape;92;p9"/>
          <p:cNvGraphicFramePr/>
          <p:nvPr/>
        </p:nvGraphicFramePr>
        <p:xfrm>
          <a:off x="1794588" y="5551194"/>
          <a:ext cx="6096000" cy="426730"/>
        </p:xfrm>
        <a:graphic>
          <a:graphicData uri="http://schemas.openxmlformats.org/drawingml/2006/table">
            <a:tbl>
              <a:tblPr firstRow="1" bandRow="1">
                <a:noFill/>
                <a:tableStyleId>{D1FC922C-F111-42E7-AFAA-7FA12865F0F0}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93" name="Google Shape;93;p9"/>
          <p:cNvGraphicFramePr/>
          <p:nvPr/>
        </p:nvGraphicFramePr>
        <p:xfrm>
          <a:off x="1617307" y="4188822"/>
          <a:ext cx="6096000" cy="426730"/>
        </p:xfrm>
        <a:graphic>
          <a:graphicData uri="http://schemas.openxmlformats.org/drawingml/2006/table">
            <a:tbl>
              <a:tblPr firstRow="1" band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4" name="Google Shape;94;p9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 action="ppaction://hlinksldjump"/>
              </a:rPr>
              <a:t>Volver a Opciones</a:t>
            </a:r>
            <a:endParaRPr sz="20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0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>
            <a:spLocks noGrp="1"/>
          </p:cNvSpPr>
          <p:nvPr>
            <p:ph type="body" idx="4294967295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>
                <a:latin typeface="Garamond"/>
                <a:ea typeface="Garamond"/>
                <a:cs typeface="Garamond"/>
                <a:sym typeface="Garamond"/>
              </a:rPr>
              <a:t>OPCIÓN ARTÍSTICA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sz="2400" b="1" i="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lang="es-ES" sz="20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0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3" name="Google Shape;103;p10"/>
          <p:cNvGraphicFramePr/>
          <p:nvPr/>
        </p:nvGraphicFramePr>
        <p:xfrm>
          <a:off x="1617306" y="2638696"/>
          <a:ext cx="6096000" cy="426730"/>
        </p:xfrm>
        <a:graphic>
          <a:graphicData uri="http://schemas.openxmlformats.org/drawingml/2006/table">
            <a:tbl>
              <a:tblPr firstRow="1" bandRow="1">
                <a:noFill/>
                <a:tableStyleId>{9F8004E1-2DD5-4273-A6D0-5B67706C81B0}</a:tableStyleId>
              </a:tblPr>
              <a:tblGrid>
                <a:gridCol w="3259500"/>
                <a:gridCol w="28365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Expresión Artística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04" name="Google Shape;104;p10"/>
          <p:cNvGraphicFramePr/>
          <p:nvPr/>
        </p:nvGraphicFramePr>
        <p:xfrm>
          <a:off x="222849" y="5230814"/>
          <a:ext cx="8564700" cy="426730"/>
        </p:xfrm>
        <a:graphic>
          <a:graphicData uri="http://schemas.openxmlformats.org/drawingml/2006/table">
            <a:tbl>
              <a:tblPr firstRow="1" bandRow="1">
                <a:noFill/>
                <a:tableStyleId>{D1FC922C-F111-42E7-AFAA-7FA12865F0F0}</a:tableStyleId>
              </a:tblPr>
              <a:tblGrid>
                <a:gridCol w="4066175"/>
                <a:gridCol w="449852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y Emprendimiento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05" name="Google Shape;105;p10"/>
          <p:cNvGraphicFramePr/>
          <p:nvPr/>
        </p:nvGraphicFramePr>
        <p:xfrm>
          <a:off x="1654629" y="3710991"/>
          <a:ext cx="6096000" cy="426730"/>
        </p:xfrm>
        <a:graphic>
          <a:graphicData uri="http://schemas.openxmlformats.org/drawingml/2006/table">
            <a:tbl>
              <a:tblPr firstRow="1" band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06" name="Google Shape;106;p10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 action="ppaction://hlinksldjump"/>
              </a:rPr>
              <a:t>Volver a Opciones</a:t>
            </a:r>
            <a:endParaRPr sz="20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1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 txBox="1">
            <a:spLocks noGrp="1"/>
          </p:cNvSpPr>
          <p:nvPr>
            <p:ph type="body" idx="4294967295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>
                <a:latin typeface="Garamond"/>
                <a:ea typeface="Garamond"/>
                <a:cs typeface="Garamond"/>
                <a:sym typeface="Garamond"/>
              </a:rPr>
              <a:t>OPCIÓN PROFESIONAL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/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1200"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lang="es-ES" b="1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sz="2400" b="1" i="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lang="es-ES" sz="20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1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11"/>
          <p:cNvGraphicFramePr/>
          <p:nvPr/>
        </p:nvGraphicFramePr>
        <p:xfrm>
          <a:off x="1209963" y="2638696"/>
          <a:ext cx="6974400" cy="762010"/>
        </p:xfrm>
        <a:graphic>
          <a:graphicData uri="http://schemas.openxmlformats.org/drawingml/2006/table">
            <a:tbl>
              <a:tblPr firstRow="1" bandRow="1">
                <a:noFill/>
                <a:tableStyleId>{9F8004E1-2DD5-4273-A6D0-5B67706C81B0}</a:tableStyleId>
              </a:tblPr>
              <a:tblGrid>
                <a:gridCol w="3487200"/>
                <a:gridCol w="34872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y Emprendimiento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Formación y Orientación Personal y Profesional (3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16" name="Google Shape;116;p11"/>
          <p:cNvGraphicFramePr/>
          <p:nvPr/>
        </p:nvGraphicFramePr>
        <p:xfrm>
          <a:off x="1743270" y="5597847"/>
          <a:ext cx="5963800" cy="426730"/>
        </p:xfrm>
        <a:graphic>
          <a:graphicData uri="http://schemas.openxmlformats.org/drawingml/2006/table">
            <a:tbl>
              <a:tblPr firstRow="1" bandRow="1">
                <a:noFill/>
                <a:tableStyleId>{D1FC922C-F111-42E7-AFAA-7FA12865F0F0}</a:tableStyleId>
              </a:tblPr>
              <a:tblGrid>
                <a:gridCol w="2981900"/>
                <a:gridCol w="29819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17" name="Google Shape;117;p11"/>
          <p:cNvGraphicFramePr/>
          <p:nvPr/>
        </p:nvGraphicFramePr>
        <p:xfrm>
          <a:off x="1682620" y="4242836"/>
          <a:ext cx="6096000" cy="426730"/>
        </p:xfrm>
        <a:graphic>
          <a:graphicData uri="http://schemas.openxmlformats.org/drawingml/2006/table">
            <a:tbl>
              <a:tblPr firstRow="1" band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18" name="Google Shape;118;p11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 action="ppaction://hlinksldjump"/>
              </a:rPr>
              <a:t>Volver a Opciones</a:t>
            </a:r>
            <a:endParaRPr sz="20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s-ES" sz="2200" b="1" i="0" u="none" cap="small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EDUCACIÓN PRIMARIA. CURSO 2011/12</a:t>
            </a:r>
            <a:endParaRPr/>
          </a:p>
        </p:txBody>
      </p:sp>
      <p:pic>
        <p:nvPicPr>
          <p:cNvPr id="124" name="Google Shape;124;p12" descr="C:\Users\Ramón\Desktop\Obispo Perelló\perello 26-2-08\Curvas de Arriba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 txBox="1">
            <a:spLocks noGrp="1"/>
          </p:cNvSpPr>
          <p:nvPr>
            <p:ph type="body" idx="4294967295"/>
          </p:nvPr>
        </p:nvSpPr>
        <p:spPr>
          <a:xfrm>
            <a:off x="-11112" y="260350"/>
            <a:ext cx="9144000" cy="48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s-E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lang="es-ES" sz="28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ASPECTOS ACADÉMICOS </a:t>
            </a:r>
            <a:r>
              <a:rPr lang="es-ES" sz="2400" b="1" i="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1" i="0" u="none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s-ES" sz="2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BACHILLERATO EN LA ELECCIÓN MATRÍCULA DE 4º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66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12"/>
          <p:cNvGraphicFramePr/>
          <p:nvPr/>
        </p:nvGraphicFramePr>
        <p:xfrm>
          <a:off x="97145" y="1649186"/>
          <a:ext cx="8949725" cy="4093175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2129025"/>
                <a:gridCol w="1610875"/>
                <a:gridCol w="1505550"/>
                <a:gridCol w="1604875"/>
                <a:gridCol w="2099400"/>
              </a:tblGrid>
              <a:tr h="4018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OPCIONES EN BACHILLERATO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CIENCIAS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TECNOLOGÍA</a:t>
                      </a:r>
                      <a:endParaRPr sz="1400" u="none" strike="noStrike" cap="none"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CIENCIAS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SALUD</a:t>
                      </a:r>
                      <a:endParaRPr sz="1400" u="none" strike="noStrike" cap="none"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ARTES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SOCIALES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19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HUMANIDADES</a:t>
                      </a:r>
                      <a:endParaRPr sz="1900" u="none" strike="noStrike" cap="none"/>
                    </a:p>
                  </a:txBody>
                  <a:tcPr marL="91450" marR="91450" marT="45750" marB="45750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968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Opciones Recomendadas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Tecnológica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Científica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Artística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Humanidades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Humanidades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</a:tr>
              <a:tr h="3968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Recomendadas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+ Física y Química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</a:t>
                      </a:r>
                      <a:r>
                        <a:rPr lang="es-ES" sz="19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s-ES" sz="2000" b="0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(obligatoria)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</a:t>
                      </a:r>
                      <a:endParaRPr/>
                    </a:p>
                  </a:txBody>
                  <a:tcPr marL="91450" marR="91450" marT="45750" marB="45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</a:t>
                      </a:r>
                      <a:endParaRPr/>
                    </a:p>
                  </a:txBody>
                  <a:tcPr marL="91450" marR="91450" marT="45750" marB="45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</a:t>
                      </a:r>
                      <a:endParaRPr/>
                    </a:p>
                  </a:txBody>
                  <a:tcPr marL="91450" marR="91450" marT="45750" marB="457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</a:tr>
              <a:tr h="3968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Optativas Recomendadas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Dibujo Técnico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Cultura Clásica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pic>
        <p:nvPicPr>
          <p:cNvPr id="127" name="Google Shape;127;p12" descr="Forma, Logotipo, Flech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6466114" y="5935142"/>
            <a:ext cx="2519265" cy="8117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 action="ppaction://hlinksldjump"/>
              </a:rPr>
              <a:t>Volver a Opciones</a:t>
            </a:r>
            <a:endParaRPr sz="20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Mirador">
  <a:themeElements>
    <a:clrScheme name="Mirador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625</Words>
  <Application>Microsoft Office PowerPoint</Application>
  <PresentationFormat>Presentación en pantalla (4:3)</PresentationFormat>
  <Paragraphs>237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Garamond</vt:lpstr>
      <vt:lpstr>Noto Sans Symbols</vt:lpstr>
      <vt:lpstr>Courier New</vt:lpstr>
      <vt:lpstr>Century Schoolbook</vt:lpstr>
      <vt:lpstr>1_Mirador</vt:lpstr>
      <vt:lpstr>La matrícula de 4º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EDUCACIÓN PRIMARIA. CURSO 2011/12</vt:lpstr>
      <vt:lpstr>Diapositiva 10</vt:lpstr>
      <vt:lpstr>EDUCACIÓN PRIMARIA. CURSO 2011/12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matrícula de 4º</dc:title>
  <dc:creator>Daniel Almagro</dc:creator>
  <cp:lastModifiedBy>Dpto. de Informática</cp:lastModifiedBy>
  <cp:revision>1</cp:revision>
  <dcterms:modified xsi:type="dcterms:W3CDTF">2025-03-19T14:39:59Z</dcterms:modified>
</cp:coreProperties>
</file>